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79" r:id="rId4"/>
    <p:sldId id="280" r:id="rId5"/>
    <p:sldId id="281" r:id="rId6"/>
    <p:sldId id="275" r:id="rId7"/>
    <p:sldId id="262" r:id="rId8"/>
    <p:sldId id="271" r:id="rId9"/>
    <p:sldId id="263" r:id="rId10"/>
    <p:sldId id="268" r:id="rId11"/>
    <p:sldId id="264" r:id="rId12"/>
    <p:sldId id="269" r:id="rId13"/>
    <p:sldId id="274" r:id="rId14"/>
    <p:sldId id="270" r:id="rId15"/>
    <p:sldId id="277" r:id="rId16"/>
    <p:sldId id="272" r:id="rId17"/>
    <p:sldId id="273" r:id="rId18"/>
    <p:sldId id="276" r:id="rId19"/>
    <p:sldId id="26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6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2.jpeg"/><Relationship Id="rId5" Type="http://schemas.microsoft.com/office/2007/relationships/hdphoto" Target="../media/hdphoto2.wdp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7" y="1340768"/>
            <a:ext cx="757242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Воронкообразная деформация грудной клетки </a:t>
            </a:r>
            <a:br>
              <a:rPr lang="ru-RU" dirty="0" smtClean="0"/>
            </a:br>
            <a:r>
              <a:rPr lang="ru-RU" dirty="0" smtClean="0"/>
              <a:t>у детей и подростков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7" y="188640"/>
            <a:ext cx="7318498" cy="100811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dirty="0" smtClean="0"/>
              <a:t>Саратовский государственный медицинский университет им. И.В. Разумовского</a:t>
            </a:r>
          </a:p>
          <a:p>
            <a:pPr algn="ctr"/>
            <a:r>
              <a:rPr lang="ru-RU" sz="1600" dirty="0" smtClean="0"/>
              <a:t>Кафедра хирургии детского возраста</a:t>
            </a:r>
          </a:p>
          <a:p>
            <a:pPr algn="ctr"/>
            <a:r>
              <a:rPr lang="ru-RU" sz="1600" dirty="0" smtClean="0"/>
              <a:t>Научно – исследовательский институт травматологии – ортопедии и нейрохирургии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548579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И.В.Горемыкин</a:t>
            </a:r>
            <a:r>
              <a:rPr lang="ru-RU" dirty="0" smtClean="0"/>
              <a:t>, </a:t>
            </a:r>
            <a:r>
              <a:rPr lang="ru-RU" dirty="0" err="1" smtClean="0"/>
              <a:t>В.Г.Масевкин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err="1" smtClean="0"/>
              <a:t>Затравкина</a:t>
            </a:r>
            <a:r>
              <a:rPr lang="ru-RU" dirty="0" smtClean="0"/>
              <a:t> </a:t>
            </a:r>
            <a:r>
              <a:rPr lang="ru-RU" dirty="0"/>
              <a:t>Т.Ю</a:t>
            </a:r>
            <a:r>
              <a:rPr lang="ru-RU" dirty="0" smtClean="0"/>
              <a:t>., </a:t>
            </a:r>
            <a:r>
              <a:rPr lang="ru-RU" dirty="0" err="1" smtClean="0"/>
              <a:t>Кадышев</a:t>
            </a:r>
            <a:r>
              <a:rPr lang="ru-RU" dirty="0" smtClean="0"/>
              <a:t> А.В.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29000"/>
            <a:ext cx="7102475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1951" y="6381328"/>
            <a:ext cx="15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Саратов 2020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602743"/>
            <a:ext cx="1444877" cy="963251"/>
          </a:xfrm>
          <a:prstGeom prst="rect">
            <a:avLst/>
          </a:prstGeom>
        </p:spPr>
      </p:pic>
      <p:pic>
        <p:nvPicPr>
          <p:cNvPr id="8" name="Picture 3" descr="C:\Users\USER\Desktop\1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511" y="5611930"/>
            <a:ext cx="1400385" cy="9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4757742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Проведение корригирующей пластины слева направо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2143116"/>
            <a:ext cx="3929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  <a:cs typeface="Arial" pitchFamily="34" charset="0"/>
              </a:rPr>
              <a:t>«Моделирование» грудной клетки перед установкой пластины на прочном металлическом проводнике</a:t>
            </a:r>
            <a:endParaRPr lang="ru-RU" sz="2000" dirty="0">
              <a:latin typeface="+mj-lt"/>
              <a:cs typeface="Arial" pitchFamily="34" charset="0"/>
            </a:endParaRPr>
          </a:p>
        </p:txBody>
      </p:sp>
      <p:pic>
        <p:nvPicPr>
          <p:cNvPr id="3074" name="Picture 2" descr="C:\Documents and Settings\Горемыкин\Рабочий стол\ПОГОСЯН ДОКЛАД\DSC05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4161490" cy="2786082"/>
          </a:xfrm>
          <a:prstGeom prst="rect">
            <a:avLst/>
          </a:prstGeom>
          <a:noFill/>
        </p:spPr>
      </p:pic>
      <p:pic>
        <p:nvPicPr>
          <p:cNvPr id="3075" name="Picture 3" descr="C:\Documents and Settings\Горемыкин\Рабочий стол\ПОГОСЯН ДОКЛАД\DSC05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0438"/>
            <a:ext cx="4431880" cy="3141661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 rot="5400000">
            <a:off x="1470838" y="1522078"/>
            <a:ext cx="432048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915816" y="1711068"/>
            <a:ext cx="65963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508104" y="5106217"/>
            <a:ext cx="529796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628384" cy="914400"/>
          </a:xfrm>
        </p:spPr>
        <p:txBody>
          <a:bodyPr/>
          <a:lstStyle/>
          <a:p>
            <a:r>
              <a:rPr lang="ru-RU" dirty="0" smtClean="0"/>
              <a:t>Варианты опорных пластин</a:t>
            </a:r>
            <a:endParaRPr lang="ru-RU" dirty="0"/>
          </a:p>
        </p:txBody>
      </p:sp>
      <p:pic>
        <p:nvPicPr>
          <p:cNvPr id="2050" name="Picture 2" descr="C:\Documents and Settings\Горемыкин\Рабочий стол\ПОГОСЯН ДОКЛАД\DSCN4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527648" cy="44644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5852414"/>
            <a:ext cx="765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Боковые фиксаторы использовали только у 6 пациентов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Горемыкин\Рабочий стол\ПОГОСЯН ДОКЛАД\IMG_24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571480"/>
            <a:ext cx="2357454" cy="2186578"/>
          </a:xfrm>
          <a:prstGeom prst="rect">
            <a:avLst/>
          </a:prstGeom>
          <a:noFill/>
        </p:spPr>
      </p:pic>
      <p:pic>
        <p:nvPicPr>
          <p:cNvPr id="4099" name="Picture 3" descr="C:\Documents and Settings\Горемыкин\Рабочий стол\ПОГОСЯН ДОКЛАД\DSCN4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3901" y="4500570"/>
            <a:ext cx="2744759" cy="2143116"/>
          </a:xfrm>
          <a:prstGeom prst="rect">
            <a:avLst/>
          </a:prstGeom>
          <a:noFill/>
        </p:spPr>
      </p:pic>
      <p:pic>
        <p:nvPicPr>
          <p:cNvPr id="4101" name="Picture 5" descr="C:\Documents and Settings\Горемыкин\Рабочий стол\ПОГОСЯН ДОКЛАД\IMG_2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6560" y="2132300"/>
            <a:ext cx="2214578" cy="2236209"/>
          </a:xfrm>
          <a:prstGeom prst="rect">
            <a:avLst/>
          </a:prstGeom>
          <a:noFill/>
        </p:spPr>
      </p:pic>
      <p:pic>
        <p:nvPicPr>
          <p:cNvPr id="4102" name="Picture 6" descr="C:\Documents and Settings\Горемыкин\Рабочий стол\ПОГОСЯН ДОКЛАД\DSCN45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90" y="2024064"/>
            <a:ext cx="2743188" cy="2095491"/>
          </a:xfrm>
          <a:prstGeom prst="rect">
            <a:avLst/>
          </a:prstGeom>
          <a:noFill/>
        </p:spPr>
      </p:pic>
      <p:cxnSp>
        <p:nvCxnSpPr>
          <p:cNvPr id="19" name="Прямая со стрелкой 18"/>
          <p:cNvCxnSpPr/>
          <p:nvPr/>
        </p:nvCxnSpPr>
        <p:spPr>
          <a:xfrm rot="5400000">
            <a:off x="2857488" y="2357430"/>
            <a:ext cx="714380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3428992" y="2893215"/>
            <a:ext cx="1643074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357818" y="2428868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589240"/>
            <a:ext cx="7772400" cy="914400"/>
          </a:xfrm>
        </p:spPr>
        <p:txBody>
          <a:bodyPr/>
          <a:lstStyle/>
          <a:p>
            <a:r>
              <a:rPr lang="ru-RU" sz="2400" dirty="0" smtClean="0"/>
              <a:t>У 4 пациентов потребовалась установка 2 пластин</a:t>
            </a:r>
            <a:endParaRPr lang="ru-RU" sz="2400" dirty="0"/>
          </a:p>
        </p:txBody>
      </p:sp>
      <p:pic>
        <p:nvPicPr>
          <p:cNvPr id="1027" name="Picture 3" descr="C:\Documents and Settings\Admin\Рабочий стол\_DSC19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04888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_DSC1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513593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493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96908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200" dirty="0" smtClean="0"/>
              <a:t>Результаты торакопластики по </a:t>
            </a:r>
            <a:r>
              <a:rPr lang="en-US" sz="3200" dirty="0" err="1" smtClean="0"/>
              <a:t>D.Nuss</a:t>
            </a:r>
            <a:endParaRPr lang="ru-RU" sz="3200" dirty="0"/>
          </a:p>
        </p:txBody>
      </p:sp>
      <p:pic>
        <p:nvPicPr>
          <p:cNvPr id="5122" name="Picture 2" descr="C:\Documents and Settings\Горемыкин\Рабочий стол\ПОГОСЯН ДОКЛАД\DSCN4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964" y="1571612"/>
            <a:ext cx="3155149" cy="4206865"/>
          </a:xfrm>
          <a:prstGeom prst="rect">
            <a:avLst/>
          </a:prstGeom>
          <a:solidFill>
            <a:schemeClr val="accent1">
              <a:alpha val="0"/>
            </a:schemeClr>
          </a:solidFill>
          <a:ln w="6350" cmpd="sng">
            <a:solidFill>
              <a:schemeClr val="bg1"/>
            </a:solidFill>
            <a:miter lim="800000"/>
          </a:ln>
        </p:spPr>
      </p:pic>
      <p:pic>
        <p:nvPicPr>
          <p:cNvPr id="5123" name="Picture 3" descr="C:\Documents and Settings\Горемыкин\Рабочий стол\ПОГОСЯН ДОКЛАД\DSCN4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71612"/>
            <a:ext cx="3149990" cy="41999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85918" y="592933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операции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14942" y="5929330"/>
            <a:ext cx="317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Через 3 суток после операции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2555776" y="1695700"/>
            <a:ext cx="792088" cy="12241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516216" y="1552190"/>
            <a:ext cx="1080120" cy="13676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_DSC1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361388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_DSC1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44823"/>
            <a:ext cx="4824536" cy="304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021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послеоперационного ведения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988840"/>
            <a:ext cx="7772400" cy="4366720"/>
          </a:xfrm>
        </p:spPr>
        <p:txBody>
          <a:bodyPr/>
          <a:lstStyle/>
          <a:p>
            <a:r>
              <a:rPr lang="ru-RU" dirty="0" smtClean="0"/>
              <a:t>Завершали вмешательство двусторонней пункцией плевральной полости.</a:t>
            </a:r>
          </a:p>
          <a:p>
            <a:r>
              <a:rPr lang="ru-RU" dirty="0" smtClean="0"/>
              <a:t>Плевральные дренажи не использовали.</a:t>
            </a:r>
          </a:p>
          <a:p>
            <a:r>
              <a:rPr lang="ru-RU" dirty="0" smtClean="0"/>
              <a:t>Сутки после операции больные находились в ДОАР.</a:t>
            </a:r>
          </a:p>
          <a:p>
            <a:r>
              <a:rPr lang="ru-RU" dirty="0" smtClean="0"/>
              <a:t>Корригирующие пластины удалялись в сроки от 2 до </a:t>
            </a:r>
            <a:r>
              <a:rPr lang="en-US" dirty="0" smtClean="0"/>
              <a:t>5</a:t>
            </a:r>
            <a:r>
              <a:rPr lang="ru-RU" dirty="0" smtClean="0"/>
              <a:t> лет.</a:t>
            </a:r>
          </a:p>
          <a:p>
            <a:pPr marL="6858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327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772400" cy="864096"/>
          </a:xfrm>
        </p:spPr>
        <p:txBody>
          <a:bodyPr/>
          <a:lstStyle/>
          <a:p>
            <a:r>
              <a:rPr lang="ru-RU" dirty="0" err="1" smtClean="0"/>
              <a:t>Килевидная</a:t>
            </a:r>
            <a:r>
              <a:rPr lang="ru-RU" dirty="0" smtClean="0"/>
              <a:t> деформация как осложнение операции </a:t>
            </a:r>
            <a:r>
              <a:rPr lang="en-US" dirty="0" err="1" smtClean="0"/>
              <a:t>D.Nuss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4957808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en-US" sz="2500" dirty="0" smtClean="0"/>
          </a:p>
          <a:p>
            <a:r>
              <a:rPr lang="ru-RU" sz="2500" dirty="0" smtClean="0"/>
              <a:t>Возникает после коррекции асимметричной воронкообразной деформации.</a:t>
            </a:r>
          </a:p>
          <a:p>
            <a:r>
              <a:rPr lang="ru-RU" sz="2500" dirty="0" smtClean="0"/>
              <a:t>Из 7 пациентов трем выполнена </a:t>
            </a:r>
            <a:r>
              <a:rPr lang="ru-RU" sz="2500" dirty="0" err="1" smtClean="0"/>
              <a:t>стернохондропластика</a:t>
            </a:r>
            <a:r>
              <a:rPr lang="ru-RU" sz="2500" dirty="0" smtClean="0"/>
              <a:t> </a:t>
            </a:r>
            <a:r>
              <a:rPr lang="en-US" sz="2500" dirty="0" err="1" smtClean="0"/>
              <a:t>Ravich</a:t>
            </a:r>
            <a:r>
              <a:rPr lang="ru-RU" sz="2500" dirty="0"/>
              <a:t> </a:t>
            </a:r>
            <a:r>
              <a:rPr lang="ru-RU" sz="2500" dirty="0" smtClean="0"/>
              <a:t>после удаления пластины.</a:t>
            </a:r>
            <a:endParaRPr lang="ru-RU" sz="25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1"/>
            <a:ext cx="486568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728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_DSC1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4706834"/>
            <a:ext cx="4838944" cy="2143489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Admin\Рабочий стол\_DSC190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3" y="3145030"/>
            <a:ext cx="4867723" cy="2002258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Admin\Рабочий стол\_DSC19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982962" cy="1876270"/>
          </a:xfrm>
          <a:prstGeom prst="rect">
            <a:avLst/>
          </a:prstGeom>
          <a:noFill/>
          <a:scene3d>
            <a:camera prst="orthographicFront">
              <a:rot lat="0" lon="1199997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Admin\Рабочий стол\_DSC19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30269"/>
            <a:ext cx="4982960" cy="1670539"/>
          </a:xfrm>
          <a:prstGeom prst="rect">
            <a:avLst/>
          </a:prstGeom>
          <a:noFill/>
          <a:scene3d>
            <a:camera prst="orthographicFront">
              <a:rot lat="0" lon="1199997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Documents and Settings\Admin\Рабочий стол\IMG_24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033" y="548680"/>
            <a:ext cx="3002008" cy="26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\Рабочий стол\семенов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802" y="4077072"/>
            <a:ext cx="306323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133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000372"/>
            <a:ext cx="6120680" cy="1143000"/>
          </a:xfrm>
        </p:spPr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914400"/>
          </a:xfrm>
        </p:spPr>
        <p:txBody>
          <a:bodyPr/>
          <a:lstStyle/>
          <a:p>
            <a:pPr algn="ctr"/>
            <a:r>
              <a:rPr lang="ru-RU" sz="3600" b="1" dirty="0" smtClean="0"/>
              <a:t>Воронкообразная деформация грудной клетки (ВДГК)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Является наиболее распространённой деформации грудной клетки в детском возрасте</a:t>
            </a:r>
            <a:r>
              <a:rPr lang="en-US" dirty="0" smtClean="0"/>
              <a:t> (0</a:t>
            </a:r>
            <a:r>
              <a:rPr lang="ru-RU" dirty="0" smtClean="0"/>
              <a:t>,6 – 2,3% популяции)</a:t>
            </a:r>
          </a:p>
          <a:p>
            <a:r>
              <a:rPr lang="ru-RU" dirty="0" smtClean="0"/>
              <a:t>В 4 раза чаще развивается у лиц мужского пола</a:t>
            </a:r>
          </a:p>
          <a:p>
            <a:r>
              <a:rPr lang="ru-RU" dirty="0" smtClean="0"/>
              <a:t>Входит в комплекс синдрома дисплазии соединительной ткани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713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Диагностика: осмотр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37" r="25401"/>
          <a:stretch/>
        </p:blipFill>
        <p:spPr>
          <a:xfrm>
            <a:off x="827584" y="1700808"/>
            <a:ext cx="3439366" cy="4367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412" t="-13385" b="13385"/>
          <a:stretch/>
        </p:blipFill>
        <p:spPr>
          <a:xfrm>
            <a:off x="5652120" y="764704"/>
            <a:ext cx="2594200" cy="558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20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544" y="116632"/>
            <a:ext cx="8229600" cy="648072"/>
          </a:xfrm>
        </p:spPr>
        <p:txBody>
          <a:bodyPr/>
          <a:lstStyle/>
          <a:p>
            <a:pPr algn="ctr"/>
            <a:r>
              <a:rPr lang="ru-RU" b="1" dirty="0" smtClean="0"/>
              <a:t>Лучевая диагностика: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63699" y="764704"/>
            <a:ext cx="4038600" cy="58326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Индекс </a:t>
            </a:r>
            <a:r>
              <a:rPr lang="ru-RU" sz="2400" dirty="0" err="1" smtClean="0"/>
              <a:t>Гижицкой</a:t>
            </a:r>
            <a:r>
              <a:rPr lang="ru-RU" sz="2400" dirty="0" smtClean="0"/>
              <a:t> (</a:t>
            </a:r>
            <a:r>
              <a:rPr lang="en-US" sz="2400" dirty="0" err="1" smtClean="0"/>
              <a:t>Gizycka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655344" y="1268759"/>
            <a:ext cx="4038600" cy="5027705"/>
          </a:xfrm>
        </p:spPr>
        <p:txBody>
          <a:bodyPr/>
          <a:lstStyle/>
          <a:p>
            <a:r>
              <a:rPr lang="ru-RU" dirty="0" smtClean="0"/>
              <a:t>Индекс </a:t>
            </a:r>
            <a:r>
              <a:rPr lang="en-US" dirty="0" err="1" smtClean="0"/>
              <a:t>Hallter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3"/>
          <a:stretch/>
        </p:blipFill>
        <p:spPr>
          <a:xfrm>
            <a:off x="1043608" y="1700808"/>
            <a:ext cx="2043349" cy="35798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3264" y="5477346"/>
            <a:ext cx="2346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</a:t>
            </a:r>
            <a:r>
              <a:rPr lang="ru-RU" sz="2000" dirty="0" smtClean="0"/>
              <a:t> степень: 0,7 – 1,0</a:t>
            </a:r>
          </a:p>
          <a:p>
            <a:r>
              <a:rPr lang="en-US" sz="2000" dirty="0" smtClean="0"/>
              <a:t>II</a:t>
            </a:r>
            <a:r>
              <a:rPr lang="ru-RU" sz="2000" dirty="0" smtClean="0"/>
              <a:t> степень: 0,7 – 0,5</a:t>
            </a:r>
          </a:p>
          <a:p>
            <a:r>
              <a:rPr lang="en-US" sz="2000" dirty="0" smtClean="0"/>
              <a:t>III</a:t>
            </a:r>
            <a:r>
              <a:rPr lang="ru-RU" sz="2000" dirty="0" smtClean="0"/>
              <a:t> степень: </a:t>
            </a:r>
            <a:r>
              <a:rPr lang="en-US" sz="2000" dirty="0" smtClean="0"/>
              <a:t>&lt; 0</a:t>
            </a:r>
            <a:r>
              <a:rPr lang="ru-RU" sz="2000" dirty="0" smtClean="0"/>
              <a:t>,5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204864"/>
            <a:ext cx="271295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3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Дополнительное обследование: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8140104" cy="4525963"/>
          </a:xfrm>
        </p:spPr>
        <p:txBody>
          <a:bodyPr/>
          <a:lstStyle/>
          <a:p>
            <a:r>
              <a:rPr lang="ru-RU" dirty="0" smtClean="0"/>
              <a:t>ЭКГ, УЗИ сердца</a:t>
            </a:r>
          </a:p>
          <a:p>
            <a:r>
              <a:rPr lang="ru-RU" dirty="0" smtClean="0"/>
              <a:t>Определение функции внешнего дыхания</a:t>
            </a:r>
          </a:p>
          <a:p>
            <a:r>
              <a:rPr lang="ru-RU" dirty="0" smtClean="0"/>
              <a:t>КТ</a:t>
            </a:r>
          </a:p>
          <a:p>
            <a:r>
              <a:rPr lang="ru-RU" dirty="0" smtClean="0"/>
              <a:t>Рентгенография ОГК</a:t>
            </a:r>
          </a:p>
          <a:p>
            <a:r>
              <a:rPr lang="ru-RU" dirty="0" smtClean="0"/>
              <a:t>Выявление сопутствующей </a:t>
            </a:r>
            <a:br>
              <a:rPr lang="ru-RU" dirty="0" smtClean="0"/>
            </a:br>
            <a:r>
              <a:rPr lang="ru-RU" dirty="0" smtClean="0"/>
              <a:t>патологии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600" t="8811" r="11600"/>
          <a:stretch/>
        </p:blipFill>
        <p:spPr>
          <a:xfrm>
            <a:off x="5943729" y="3019429"/>
            <a:ext cx="2666002" cy="329415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236296" y="3212976"/>
            <a:ext cx="72008" cy="1584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7020272" y="4365104"/>
            <a:ext cx="288032" cy="16561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281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27" y="476672"/>
            <a:ext cx="612978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5229199"/>
            <a:ext cx="6462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Nuss</a:t>
            </a:r>
            <a:r>
              <a:rPr lang="en-US" sz="2000" dirty="0"/>
              <a:t> D, Kelly RE, </a:t>
            </a:r>
            <a:r>
              <a:rPr lang="en-US" sz="2000" dirty="0" err="1"/>
              <a:t>Croitoru</a:t>
            </a:r>
            <a:r>
              <a:rPr lang="en-US" sz="2000" dirty="0"/>
              <a:t> DP, et al. A 10-year review of a</a:t>
            </a:r>
          </a:p>
          <a:p>
            <a:r>
              <a:rPr lang="en-US" sz="2000" dirty="0"/>
              <a:t>minimally invasive technique for the correction of </a:t>
            </a:r>
            <a:r>
              <a:rPr lang="en-US" sz="2000" dirty="0" err="1"/>
              <a:t>pectus</a:t>
            </a:r>
            <a:endParaRPr lang="en-US" sz="2000" dirty="0"/>
          </a:p>
          <a:p>
            <a:r>
              <a:rPr lang="pt-BR" sz="2000" dirty="0"/>
              <a:t>excavatum. J Pediatr Surg 1998;33:545-52.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844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Показания к выполнению торакопластики</a:t>
            </a:r>
            <a:r>
              <a:rPr lang="en-US" b="1" dirty="0" smtClean="0"/>
              <a:t> </a:t>
            </a:r>
            <a:r>
              <a:rPr lang="ru-RU" b="1" dirty="0" smtClean="0"/>
              <a:t>по</a:t>
            </a:r>
            <a:r>
              <a:rPr lang="en-US" b="1" dirty="0" smtClean="0"/>
              <a:t> </a:t>
            </a:r>
            <a:r>
              <a:rPr lang="en-US" b="1" dirty="0" err="1" smtClean="0"/>
              <a:t>D.Nuss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00108"/>
            <a:ext cx="6891108" cy="5715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</a:t>
            </a:r>
            <a:endParaRPr lang="ru-RU" dirty="0" smtClean="0"/>
          </a:p>
          <a:p>
            <a:pPr lvl="0"/>
            <a:r>
              <a:rPr lang="ru-RU" dirty="0" smtClean="0"/>
              <a:t>Индекс </a:t>
            </a:r>
            <a:r>
              <a:rPr lang="en-US" dirty="0" err="1" smtClean="0"/>
              <a:t>Gizycka</a:t>
            </a:r>
            <a:r>
              <a:rPr lang="ru-RU" dirty="0" smtClean="0"/>
              <a:t> менее 0,</a:t>
            </a:r>
            <a:r>
              <a:rPr lang="en-US" dirty="0" smtClean="0"/>
              <a:t>7</a:t>
            </a:r>
            <a:r>
              <a:rPr lang="ru-RU" dirty="0" smtClean="0"/>
              <a:t>  или </a:t>
            </a:r>
            <a:endParaRPr lang="en-US" dirty="0"/>
          </a:p>
          <a:p>
            <a:pPr marL="68580" lvl="0" indent="0">
              <a:buNone/>
            </a:pPr>
            <a:r>
              <a:rPr lang="en-US" dirty="0" smtClean="0"/>
              <a:t>    </a:t>
            </a:r>
            <a:r>
              <a:rPr lang="ru-RU" dirty="0" smtClean="0"/>
              <a:t> индекс  </a:t>
            </a:r>
            <a:r>
              <a:rPr lang="en-US" dirty="0" smtClean="0"/>
              <a:t>Haller  </a:t>
            </a:r>
            <a:r>
              <a:rPr lang="ru-RU" dirty="0" smtClean="0"/>
              <a:t>более 3,</a:t>
            </a:r>
            <a:r>
              <a:rPr lang="en-US" dirty="0" smtClean="0"/>
              <a:t>0</a:t>
            </a:r>
            <a:r>
              <a:rPr lang="ru-RU" dirty="0" smtClean="0"/>
              <a:t>.  </a:t>
            </a:r>
            <a:endParaRPr lang="en-US" dirty="0" smtClean="0"/>
          </a:p>
          <a:p>
            <a:pPr marL="68580" lvl="0" indent="0">
              <a:buNone/>
            </a:pPr>
            <a:endParaRPr lang="ru-RU" dirty="0" smtClean="0"/>
          </a:p>
          <a:p>
            <a:pPr lvl="0"/>
            <a:r>
              <a:rPr lang="ru-RU" dirty="0" smtClean="0"/>
              <a:t>Наличие психологического</a:t>
            </a:r>
            <a:endParaRPr lang="en-US" dirty="0" smtClean="0"/>
          </a:p>
          <a:p>
            <a:pPr lvl="0">
              <a:buNone/>
            </a:pPr>
            <a:r>
              <a:rPr lang="ru-RU" dirty="0" smtClean="0"/>
              <a:t> </a:t>
            </a:r>
            <a:r>
              <a:rPr lang="en-US" dirty="0" smtClean="0"/>
              <a:t>   </a:t>
            </a:r>
            <a:r>
              <a:rPr lang="ru-RU" dirty="0" smtClean="0"/>
              <a:t>дискомфорта пациента в связи с косметическим дефектом</a:t>
            </a:r>
            <a:r>
              <a:rPr lang="en-US" dirty="0"/>
              <a:t>.</a:t>
            </a:r>
            <a:endParaRPr lang="ru-RU" dirty="0" smtClean="0"/>
          </a:p>
          <a:p>
            <a:pPr lvl="0"/>
            <a:endParaRPr lang="ru-RU" dirty="0" smtClean="0"/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1029" name="Picture 5" descr="C:\Documents and Settings\Горемыкин\Рабочий стол\ПОГОСЯН ДОКЛАД\IMG_2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1643050"/>
            <a:ext cx="2215621" cy="2327279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002" y="4291772"/>
            <a:ext cx="3365284" cy="24447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20688"/>
            <a:ext cx="8064896" cy="57348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Операции по методу </a:t>
            </a:r>
            <a:r>
              <a:rPr lang="en-US" dirty="0" err="1" smtClean="0"/>
              <a:t>D.Nuss</a:t>
            </a:r>
            <a:r>
              <a:rPr lang="en-US" dirty="0" smtClean="0"/>
              <a:t> </a:t>
            </a:r>
            <a:r>
              <a:rPr lang="ru-RU" dirty="0" smtClean="0"/>
              <a:t>выполняются в Саратове с 2003 года.</a:t>
            </a:r>
          </a:p>
          <a:p>
            <a:r>
              <a:rPr lang="ru-RU" dirty="0" smtClean="0"/>
              <a:t>Всего оперировано 324 пациента.</a:t>
            </a:r>
          </a:p>
          <a:p>
            <a:r>
              <a:rPr lang="ru-RU" dirty="0" smtClean="0"/>
              <a:t>Абсолютное большинство (240) – с 14 до 18 лет.</a:t>
            </a:r>
          </a:p>
          <a:p>
            <a:r>
              <a:rPr lang="ru-RU" dirty="0" smtClean="0"/>
              <a:t> 8 детей оперированы в 4х летнем возрасте с индексом </a:t>
            </a:r>
            <a:r>
              <a:rPr lang="en-US" dirty="0" smtClean="0"/>
              <a:t>Haller </a:t>
            </a:r>
            <a:r>
              <a:rPr lang="ru-RU" dirty="0" smtClean="0"/>
              <a:t>более 3,5.</a:t>
            </a:r>
          </a:p>
          <a:p>
            <a:r>
              <a:rPr lang="ru-RU" dirty="0" smtClean="0"/>
              <a:t>Выраженные физиологические нарушения (одышка в покое, аритмия, боли за грудиной и др.) отмечены у 93 пациентов.</a:t>
            </a:r>
          </a:p>
          <a:p>
            <a:r>
              <a:rPr lang="ru-RU" dirty="0" smtClean="0"/>
              <a:t>Остальные 231 оперированы по косметическим показаниям.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5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Отличия от методики, предложенной</a:t>
            </a:r>
            <a:r>
              <a:rPr lang="en-US" dirty="0" smtClean="0"/>
              <a:t> </a:t>
            </a:r>
            <a:r>
              <a:rPr lang="en-US" dirty="0" err="1" smtClean="0"/>
              <a:t>D.Nuss</a:t>
            </a:r>
            <a:r>
              <a:rPr lang="ru-RU" dirty="0" smtClean="0"/>
              <a:t> в 1998 г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Проведение корригирующей пластины слева направо, что снижает риск повреждения перикарда (</a:t>
            </a:r>
            <a:r>
              <a:rPr lang="ru-RU" dirty="0" err="1" smtClean="0"/>
              <a:t>А.Ю.Разумовский</a:t>
            </a:r>
            <a:r>
              <a:rPr lang="ru-RU" dirty="0" smtClean="0"/>
              <a:t>).</a:t>
            </a:r>
          </a:p>
          <a:p>
            <a:pPr lvl="0"/>
            <a:r>
              <a:rPr lang="ru-RU" dirty="0" smtClean="0"/>
              <a:t>Отказ от применения торакоскопии.</a:t>
            </a:r>
          </a:p>
          <a:p>
            <a:pPr lvl="0"/>
            <a:r>
              <a:rPr lang="ru-RU" dirty="0" err="1" smtClean="0"/>
              <a:t>Пальпаторный</a:t>
            </a:r>
            <a:r>
              <a:rPr lang="ru-RU" dirty="0" smtClean="0"/>
              <a:t> контроль проводника в правом </a:t>
            </a:r>
            <a:r>
              <a:rPr lang="ru-RU" dirty="0" err="1" smtClean="0"/>
              <a:t>гемитораксе</a:t>
            </a:r>
            <a:r>
              <a:rPr lang="ru-RU" dirty="0" smtClean="0"/>
              <a:t> для предотвращения повреждения легкого.</a:t>
            </a:r>
          </a:p>
          <a:p>
            <a:pPr lvl="0"/>
            <a:r>
              <a:rPr lang="ru-RU" dirty="0" smtClean="0"/>
              <a:t>«Моделирование» грудной клетки перед установкой пластины на прочном металлическом проводнике.</a:t>
            </a:r>
          </a:p>
          <a:p>
            <a:pPr lvl="0"/>
            <a:r>
              <a:rPr lang="ru-RU" dirty="0" smtClean="0"/>
              <a:t>Фиксация пластины к ребрам рассасывающимися швами.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1035</TotalTime>
  <Words>419</Words>
  <Application>Microsoft Office PowerPoint</Application>
  <PresentationFormat>Экран (4:3)</PresentationFormat>
  <Paragraphs>69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Consolas</vt:lpstr>
      <vt:lpstr>Corbel</vt:lpstr>
      <vt:lpstr>Wingdings</vt:lpstr>
      <vt:lpstr>Wingdings 2</vt:lpstr>
      <vt:lpstr>Wingdings 3</vt:lpstr>
      <vt:lpstr>Метро</vt:lpstr>
      <vt:lpstr>Воронкообразная деформация грудной клетки  у детей и подростков</vt:lpstr>
      <vt:lpstr>Воронкообразная деформация грудной клетки (ВДГК)</vt:lpstr>
      <vt:lpstr>Диагностика: осмотр</vt:lpstr>
      <vt:lpstr>Лучевая диагностика:</vt:lpstr>
      <vt:lpstr>Дополнительное обследование:</vt:lpstr>
      <vt:lpstr>Презентация PowerPoint</vt:lpstr>
      <vt:lpstr>Показания к выполнению торакопластики по D.Nuss </vt:lpstr>
      <vt:lpstr>Презентация PowerPoint</vt:lpstr>
      <vt:lpstr>Отличия от методики, предложенной D.Nuss в 1998 г.</vt:lpstr>
      <vt:lpstr>Проведение корригирующей пластины слева направо</vt:lpstr>
      <vt:lpstr>Варианты опорных пластин</vt:lpstr>
      <vt:lpstr>Презентация PowerPoint</vt:lpstr>
      <vt:lpstr>У 4 пациентов потребовалась установка 2 пластин</vt:lpstr>
      <vt:lpstr>Результаты торакопластики по D.Nuss</vt:lpstr>
      <vt:lpstr>Презентация PowerPoint</vt:lpstr>
      <vt:lpstr>Особенности послеоперационного ведения </vt:lpstr>
      <vt:lpstr>Килевидная деформация как осложнение операции D.Nuss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применения метода D.Nuss для коррекции воронкообразной деформации грудной клетки у детей</dc:title>
  <dc:creator>User</dc:creator>
  <cp:lastModifiedBy>User145</cp:lastModifiedBy>
  <cp:revision>90</cp:revision>
  <dcterms:modified xsi:type="dcterms:W3CDTF">2020-04-30T05:09:38Z</dcterms:modified>
</cp:coreProperties>
</file>